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5410200"/>
            <a:ext cx="6553200" cy="99060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مدرس: فاطمه ترابی</a:t>
            </a:r>
          </a:p>
          <a:p>
            <a:r>
              <a:rPr lang="fa-IR" dirty="0" smtClean="0"/>
              <a:t>هیئت علمی علوم پزشکی اصفهان</a:t>
            </a:r>
          </a:p>
          <a:p>
            <a:r>
              <a:rPr lang="fa-IR" dirty="0" smtClean="0"/>
              <a:t>عضو انجمن علمی مامایی استان اصفهان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047999"/>
            <a:ext cx="6629400" cy="1219201"/>
          </a:xfrm>
        </p:spPr>
        <p:txBody>
          <a:bodyPr/>
          <a:lstStyle/>
          <a:p>
            <a:r>
              <a:rPr lang="fa-IR" dirty="0" smtClean="0"/>
              <a:t>مشاوره قبل از بارداری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اجزا مراقبت قبل از بارداری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 rtl="1"/>
            <a:r>
              <a:rPr lang="fa-IR" dirty="0"/>
              <a:t>معاینات: پاپ اسمیر، معاینه سینه، قلب و ریه، دهان و دندان، ارزیابی روانی، </a:t>
            </a:r>
            <a:r>
              <a:rPr lang="fa-IR" dirty="0" smtClean="0"/>
              <a:t>همسرآزاری، چک کامل علایم حیاتی، محاسبه </a:t>
            </a:r>
            <a:r>
              <a:rPr lang="en-US" dirty="0" smtClean="0"/>
              <a:t>BMI</a:t>
            </a:r>
            <a:endParaRPr lang="fa-IR" dirty="0"/>
          </a:p>
          <a:p>
            <a:pPr algn="just" rtl="1"/>
            <a:r>
              <a:rPr lang="fa-IR" dirty="0"/>
              <a:t>آموزشات: بهداشت فردی و روانی، بهداشت جنسی، دهان دندان، تغذیه و مکمل های دارویی، بهترین زمان قطع روش پیشگیری</a:t>
            </a:r>
          </a:p>
          <a:p>
            <a:pPr algn="just" rtl="1"/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65418"/>
            <a:ext cx="3810000" cy="25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dirty="0" smtClean="0"/>
              <a:t>ارزوی زندگی خوب و خوش برای شما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</a:t>
            </a:r>
            <a:r>
              <a:rPr lang="fa-IR" dirty="0" smtClean="0"/>
              <a:t>با تشکر از حسن توجه شما</a:t>
            </a:r>
            <a:endParaRPr lang="en-US" dirty="0"/>
          </a:p>
        </p:txBody>
      </p:sp>
      <p:pic>
        <p:nvPicPr>
          <p:cNvPr id="5" name="Picture Placeholder 4" descr="ol40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54" b="4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هر کودکی با این پیام به دنیا می آید که ، خداوند هنوز از بشر نا امید نشده است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رابيندرانات تاگور</a:t>
            </a:r>
            <a:endParaRPr lang="en-US" dirty="0"/>
          </a:p>
        </p:txBody>
      </p:sp>
      <p:pic>
        <p:nvPicPr>
          <p:cNvPr id="4" name="Content Placeholder 3" descr="10899172_1425270061096828_1086292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2849563" cy="28495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297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مقدمه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چرا از سال 2006 مشاوره قبل از بارداری رایج شد؟</a:t>
            </a:r>
          </a:p>
          <a:p>
            <a:pPr algn="just" rtl="1"/>
            <a:r>
              <a:rPr lang="fa-IR" dirty="0" smtClean="0"/>
              <a:t>تعریف:</a:t>
            </a:r>
          </a:p>
          <a:p>
            <a:pPr marL="114300" indent="0" algn="just" rtl="1">
              <a:buNone/>
            </a:pPr>
            <a:r>
              <a:rPr lang="fa-IR" dirty="0" smtClean="0"/>
              <a:t>مجموعه ای از مداخلات پیشگیری یا درمانی که هدف شناسایی و تعدیل مخاطرات بیومدیکال، رفتاری و اجتماعی است که سلامت مادر یا پیامد حاملگی را تهدید میکند</a:t>
            </a:r>
          </a:p>
          <a:p>
            <a:pPr algn="just" rtl="1"/>
            <a:r>
              <a:rPr lang="fa-IR" dirty="0" smtClean="0"/>
              <a:t>هدف از این مشاوره چیست؟</a:t>
            </a:r>
          </a:p>
          <a:p>
            <a:pPr algn="just" rtl="1"/>
            <a:r>
              <a:rPr lang="fa-IR" dirty="0" smtClean="0"/>
              <a:t>چه کسانی بایستی این مشاوره را دریافت نمایند؟</a:t>
            </a:r>
          </a:p>
          <a:p>
            <a:pPr algn="just" rtl="1"/>
            <a:r>
              <a:rPr lang="fa-IR" dirty="0" smtClean="0"/>
              <a:t>اعتبار این مشاوره و آزمایشها چه مدت زمان است؟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مزایای مشاوره قبل از بارداری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just" rtl="1">
              <a:buFont typeface="+mj-lt"/>
              <a:buAutoNum type="alphaUcPeriod"/>
            </a:pPr>
            <a:r>
              <a:rPr lang="fa-IR" dirty="0" smtClean="0"/>
              <a:t>پیشگیری از حاملگی ناخواسته (بدون برنامه)</a:t>
            </a:r>
          </a:p>
          <a:p>
            <a:pPr marL="571500" indent="-457200" algn="just" rtl="1">
              <a:buFont typeface="+mj-lt"/>
              <a:buAutoNum type="alphaUcPeriod"/>
            </a:pPr>
            <a:endParaRPr lang="fa-IR" dirty="0" smtClean="0"/>
          </a:p>
          <a:p>
            <a:pPr marL="571500" indent="-457200" algn="just" rtl="1">
              <a:buFont typeface="+mj-lt"/>
              <a:buAutoNum type="alphaUcPeriod"/>
            </a:pPr>
            <a:r>
              <a:rPr lang="fa-IR" dirty="0" smtClean="0"/>
              <a:t>کنترل اختلالات طبی مزمن</a:t>
            </a:r>
          </a:p>
          <a:p>
            <a:pPr marL="571500" indent="-457200" algn="just" rtl="1">
              <a:buFont typeface="+mj-lt"/>
              <a:buAutoNum type="alphaUcPeriod"/>
            </a:pPr>
            <a:endParaRPr lang="fa-IR" dirty="0" smtClean="0"/>
          </a:p>
          <a:p>
            <a:pPr marL="571500" indent="-457200" algn="just" rtl="1">
              <a:buFont typeface="+mj-lt"/>
              <a:buAutoNum type="alphaUcPeriod"/>
            </a:pPr>
            <a:r>
              <a:rPr lang="fa-IR" dirty="0" smtClean="0"/>
              <a:t>کنترل بیماریهای ژنتیکی</a:t>
            </a:r>
            <a:endParaRPr lang="en-US" dirty="0"/>
          </a:p>
        </p:txBody>
      </p:sp>
      <p:pic>
        <p:nvPicPr>
          <p:cNvPr id="4" name="Picture 3" descr="gejala-post-partum-blu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62400"/>
            <a:ext cx="42672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5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اختلالات مزمن طبی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دیابت : پیامدهای حاملگی و عوارض آن بسیار به کنترل دیابت قبل از باردار شدن بستگی دارد و متاسفانه پاتولوژی مادر و جنین به هایپرگلیسمی قبل بارداری بستگی دارد. ناهنجاریهای مادرزادی در دیابت 5-2 برابر بیشتر است.</a:t>
            </a:r>
          </a:p>
          <a:p>
            <a:pPr algn="just" rtl="1"/>
            <a:r>
              <a:rPr lang="fa-IR" dirty="0" smtClean="0"/>
              <a:t>صرع: اختلالات ساختمانی جنین 3-2 برابر است و این ناهنجاریها مستقل از داروهاست. مصرف اسیدفولیک ؟</a:t>
            </a:r>
          </a:p>
          <a:p>
            <a:pPr algn="just" rtl="1"/>
            <a:endParaRPr lang="en-US" dirty="0"/>
          </a:p>
        </p:txBody>
      </p:sp>
      <p:pic>
        <p:nvPicPr>
          <p:cNvPr id="4" name="Picture 3" descr="مشاوره-تعیین-جنسیت-جنین-قبل-از-باردار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114800"/>
            <a:ext cx="290675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توصیه های انجمن دیابت امریکا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/>
              <a:t>شرح حال طبی و مامایی: مدت و نوع دیابت، عوارض حاد، عوارض مزمن، روند درمان، داروها، تغذیه، فعالیت فیزیکی، شرح قاعدگی و پیشگیری از بارداری</a:t>
            </a:r>
          </a:p>
          <a:p>
            <a:pPr algn="just" rtl="1"/>
            <a:r>
              <a:rPr lang="fa-IR" dirty="0" smtClean="0"/>
              <a:t>معاینه فیزیکی: فشارخون، چک شبکیه، معاینه قلبی عروقی،معاینه نورولوژیک، </a:t>
            </a:r>
            <a:r>
              <a:rPr lang="en-US" dirty="0" smtClean="0"/>
              <a:t>BMI</a:t>
            </a:r>
            <a:r>
              <a:rPr lang="fa-IR" dirty="0" smtClean="0"/>
              <a:t> و کاهش وزن</a:t>
            </a:r>
          </a:p>
          <a:p>
            <a:pPr algn="just" rtl="1"/>
            <a:r>
              <a:rPr lang="fa-IR" dirty="0" smtClean="0"/>
              <a:t>بررسی آزمایشگاهی: هموگلوبین </a:t>
            </a:r>
            <a:r>
              <a:rPr lang="en-US" dirty="0" smtClean="0"/>
              <a:t>A1C</a:t>
            </a:r>
            <a:r>
              <a:rPr lang="fa-IR" dirty="0" smtClean="0"/>
              <a:t>، کراتینین سرم، پروتئین ادرار، تستهای تیروئید</a:t>
            </a:r>
          </a:p>
          <a:p>
            <a:pPr algn="just" rtl="1"/>
            <a:r>
              <a:rPr lang="fa-IR" dirty="0" smtClean="0"/>
              <a:t>مشاوره</a:t>
            </a:r>
          </a:p>
          <a:p>
            <a:pPr algn="just" rtl="1"/>
            <a:r>
              <a:rPr lang="fa-IR" dirty="0" smtClean="0"/>
              <a:t>رژیم دارویی تا:</a:t>
            </a:r>
          </a:p>
          <a:p>
            <a:pPr algn="just" rtl="1">
              <a:buFontTx/>
              <a:buChar char="-"/>
            </a:pPr>
            <a:r>
              <a:rPr lang="fa-IR" dirty="0" smtClean="0"/>
              <a:t>میزان گلوکز پلاسما قبل از غذا: 110-80 میلی گرم در دسی لیتر</a:t>
            </a:r>
          </a:p>
          <a:p>
            <a:pPr algn="just" rtl="1">
              <a:buFontTx/>
              <a:buChar char="-"/>
            </a:pPr>
            <a:r>
              <a:rPr lang="fa-IR" dirty="0"/>
              <a:t>میزان گلوکز پلاسما </a:t>
            </a:r>
            <a:r>
              <a:rPr lang="fa-IR" dirty="0" smtClean="0"/>
              <a:t>2ساعت بعد از غذا: کمتر از 155</a:t>
            </a:r>
          </a:p>
          <a:p>
            <a:pPr algn="just" rtl="1">
              <a:buFontTx/>
              <a:buChar char="-"/>
            </a:pPr>
            <a:r>
              <a:rPr lang="en-US" dirty="0" smtClean="0"/>
              <a:t>HbA1C</a:t>
            </a:r>
            <a:r>
              <a:rPr lang="fa-IR" dirty="0" smtClean="0"/>
              <a:t> غلظت حداکثر 1% بالاتر از محدوده طبیعی (کمتر از 7%)</a:t>
            </a:r>
          </a:p>
        </p:txBody>
      </p:sp>
    </p:spTree>
    <p:extLst>
      <p:ext uri="{BB962C8B-B14F-4D97-AF65-F5344CB8AC3E}">
        <p14:creationId xmlns:p14="http://schemas.microsoft.com/office/powerpoint/2010/main" val="17006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بیماریهای ژنتیکی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en-US" dirty="0" smtClean="0"/>
              <a:t>NTDs</a:t>
            </a:r>
            <a:r>
              <a:rPr lang="fa-IR" dirty="0" smtClean="0"/>
              <a:t> : شایعترین ناهنجاری جنین بعد از ناهنجاری قلبی</a:t>
            </a:r>
          </a:p>
          <a:p>
            <a:pPr algn="just" rtl="1"/>
            <a:r>
              <a:rPr lang="en-US" dirty="0" smtClean="0"/>
              <a:t>PKU</a:t>
            </a:r>
            <a:r>
              <a:rPr lang="fa-IR" dirty="0" smtClean="0"/>
              <a:t> : اختلال در متابولیسم فنیل الانین. رژیم غذایی بدون محافظت مادر= افزایش فنیل الانین= عبور از جفت= آسیبه به بافت عصبی و قلبی. </a:t>
            </a:r>
          </a:p>
          <a:p>
            <a:pPr marL="114300" indent="0" algn="just" rtl="1">
              <a:buNone/>
            </a:pPr>
            <a:r>
              <a:rPr lang="fa-IR" dirty="0" smtClean="0"/>
              <a:t>کنترل غلظت فنیل 6-2 میلی گرم، رعایت رژیم غذایی و کنترل 2بار در هفته</a:t>
            </a:r>
          </a:p>
          <a:p>
            <a:pPr marL="114300" indent="0" algn="just" rtl="1">
              <a:buNone/>
            </a:pPr>
            <a:r>
              <a:rPr lang="fa-IR" dirty="0" smtClean="0"/>
              <a:t>3 ماه قبل از بارداری رژیم حفظ شود. اسپارتام ممنوع. در مادرانی که غذاهای مخصوص نمیخورند </a:t>
            </a:r>
            <a:r>
              <a:rPr lang="en-US" dirty="0" smtClean="0"/>
              <a:t>B12</a:t>
            </a:r>
            <a:r>
              <a:rPr lang="fa-IR" dirty="0" smtClean="0"/>
              <a:t> اسیدفولیک و مولتی ویتامین بایستی تجویز شود.</a:t>
            </a:r>
          </a:p>
          <a:p>
            <a:pPr marL="114300" indent="0" algn="just" rtl="1">
              <a:buNone/>
            </a:pPr>
            <a:r>
              <a:rPr lang="fa-IR" dirty="0" smtClean="0"/>
              <a:t>دریافت ناکافی کالری، بیماری، عفونت= تجزیه پروتئینهای بدن= رهاسازی فنیل الانین</a:t>
            </a:r>
          </a:p>
          <a:p>
            <a:pPr algn="just" rtl="1">
              <a:buFontTx/>
              <a:buChar char="-"/>
            </a:pPr>
            <a:r>
              <a:rPr lang="fa-IR" dirty="0" smtClean="0"/>
              <a:t>تخم مرغ، گوشت گوساله، ماکارونی، نان سفید، مرغ، گوشت گوسفند، ماهی، برنج و شیر فنیل الانین بالایی دارند و گروه میوه و سبزیجات کمترین حد</a:t>
            </a:r>
          </a:p>
          <a:p>
            <a:pPr algn="just" rtl="1">
              <a:buFontTx/>
              <a:buChar char="-"/>
            </a:pPr>
            <a:r>
              <a:rPr lang="fa-IR" dirty="0" smtClean="0"/>
              <a:t>پایش از نظر زایمان زودرس</a:t>
            </a:r>
          </a:p>
        </p:txBody>
      </p:sp>
    </p:spTree>
    <p:extLst>
      <p:ext uri="{BB962C8B-B14F-4D97-AF65-F5344CB8AC3E}">
        <p14:creationId xmlns:p14="http://schemas.microsoft.com/office/powerpoint/2010/main" val="540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بیماریهای ژنتیکی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 rtl="1"/>
            <a:r>
              <a:rPr lang="fa-IR" dirty="0"/>
              <a:t>تالاسمی: </a:t>
            </a:r>
            <a:r>
              <a:rPr lang="en-US" dirty="0" smtClean="0"/>
              <a:t>MCV≥80 , MCH≥27</a:t>
            </a:r>
            <a:r>
              <a:rPr lang="fa-IR" dirty="0" smtClean="0"/>
              <a:t>، </a:t>
            </a:r>
            <a:r>
              <a:rPr lang="en-US" dirty="0" smtClean="0"/>
              <a:t>HbA2 (2 alfa,2 delta)</a:t>
            </a:r>
          </a:p>
          <a:p>
            <a:pPr algn="just" rtl="1">
              <a:buFontTx/>
              <a:buChar char="-"/>
            </a:pPr>
            <a:r>
              <a:rPr lang="fa-IR" dirty="0" smtClean="0"/>
              <a:t>پروتکل پیشگیری از تالاسمی کشوری</a:t>
            </a:r>
            <a:endParaRPr lang="en-US" dirty="0" smtClean="0"/>
          </a:p>
          <a:p>
            <a:pPr algn="just" rtl="1">
              <a:buFontTx/>
              <a:buChar char="-"/>
            </a:pPr>
            <a:endParaRPr lang="fa-IR" dirty="0"/>
          </a:p>
        </p:txBody>
      </p:sp>
      <p:pic>
        <p:nvPicPr>
          <p:cNvPr id="4" name="Picture 3" descr="thalas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05200"/>
            <a:ext cx="221932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/>
              <a:t>اجزا مراقبت قبل از بارداری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شرح حال : سن، شغل، سابقه اجتماعی، واکسیناسیون، مصرف سیگار و الکل، سبک زندگی و عادات غذایی، ورزش، خشونت خانگی، شغل، سابقه تولیدمثلی، شرح حال طبی و ژنتیکی</a:t>
            </a:r>
          </a:p>
          <a:p>
            <a:pPr algn="just" rtl="1"/>
            <a:r>
              <a:rPr lang="fa-IR" dirty="0" smtClean="0"/>
              <a:t>آزمایشات قبل از بارداری:</a:t>
            </a:r>
            <a:r>
              <a:rPr lang="en-US" dirty="0" smtClean="0"/>
              <a:t>  CBC, UA, UC, FBS, HIV, </a:t>
            </a:r>
            <a:r>
              <a:rPr lang="en-US" dirty="0" err="1" smtClean="0"/>
              <a:t>HBsAg</a:t>
            </a:r>
            <a:r>
              <a:rPr lang="en-US" dirty="0" smtClean="0"/>
              <a:t>, VDRL, </a:t>
            </a:r>
            <a:r>
              <a:rPr lang="en-US" dirty="0" err="1" smtClean="0"/>
              <a:t>BUN,Cr</a:t>
            </a:r>
            <a:r>
              <a:rPr lang="en-US" dirty="0" smtClean="0"/>
              <a:t>, BG Rh, TSH</a:t>
            </a:r>
          </a:p>
          <a:p>
            <a:pPr algn="just" rtl="1"/>
            <a:endParaRPr lang="en-US" dirty="0" smtClean="0"/>
          </a:p>
        </p:txBody>
      </p:sp>
      <p:pic>
        <p:nvPicPr>
          <p:cNvPr id="4" name="Picture 3" descr="shutterstock_110115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962400"/>
            <a:ext cx="4114800" cy="274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609</TotalTime>
  <Words>591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مشاوره قبل از بارداری</vt:lpstr>
      <vt:lpstr>هر کودکی با این پیام به دنیا می آید که ، خداوند هنوز از بشر نا امید نشده است.</vt:lpstr>
      <vt:lpstr>مقدمه</vt:lpstr>
      <vt:lpstr>مزایای مشاوره قبل از بارداری</vt:lpstr>
      <vt:lpstr>اختلالات مزمن طبی</vt:lpstr>
      <vt:lpstr>توصیه های انجمن دیابت امریکا</vt:lpstr>
      <vt:lpstr>بیماریهای ژنتیکی</vt:lpstr>
      <vt:lpstr>بیماریهای ژنتیکی</vt:lpstr>
      <vt:lpstr>اجزا مراقبت قبل از بارداری</vt:lpstr>
      <vt:lpstr>اجزا مراقبت قبل از بارداری</vt:lpstr>
      <vt:lpstr> با تشکر از حسن توجه شما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مشاوره قبل از بارداری</dc:title>
  <dc:creator>Pati...</dc:creator>
  <cp:lastModifiedBy>In_Kachale</cp:lastModifiedBy>
  <cp:revision>10</cp:revision>
  <dcterms:created xsi:type="dcterms:W3CDTF">2006-08-16T00:00:00Z</dcterms:created>
  <dcterms:modified xsi:type="dcterms:W3CDTF">2018-06-01T05:32:04Z</dcterms:modified>
</cp:coreProperties>
</file>